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257" r:id="rId20"/>
    <p:sldId id="312" r:id="rId21"/>
    <p:sldId id="313" r:id="rId22"/>
    <p:sldId id="315" r:id="rId23"/>
    <p:sldId id="316" r:id="rId24"/>
    <p:sldId id="317" r:id="rId25"/>
    <p:sldId id="327" r:id="rId26"/>
    <p:sldId id="328" r:id="rId27"/>
    <p:sldId id="329" r:id="rId28"/>
    <p:sldId id="330" r:id="rId29"/>
    <p:sldId id="331" r:id="rId30"/>
    <p:sldId id="332" r:id="rId31"/>
    <p:sldId id="318" r:id="rId32"/>
    <p:sldId id="325" r:id="rId33"/>
    <p:sldId id="310" r:id="rId34"/>
    <p:sldId id="334" r:id="rId35"/>
    <p:sldId id="333" r:id="rId36"/>
    <p:sldId id="258" r:id="rId37"/>
    <p:sldId id="335" r:id="rId38"/>
    <p:sldId id="259" r:id="rId39"/>
    <p:sldId id="260" r:id="rId40"/>
    <p:sldId id="261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2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9B937-9919-424B-8417-AC3098C6F2CE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C3C1B-FD2E-3B43-8F76-5B0E11E02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15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919C3-0F36-2E43-9DA6-004CC61E82B4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BADE7-BEA8-A244-8CFD-25EAB6FE1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054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http://www.nncron.ru/help/EN/working/cron-format.htm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F4C278-BBCB-204A-B986-12928ACB4A1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87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7353-6C3A-8546-A4B5-27BED3439463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9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824D2-6A3F-A240-A9BB-7E02347DB35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1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EA4F-4C9E-FF45-B0D6-4D21695A9B25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5D5DB-8E86-F94A-BDB5-997CA1D22B83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8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CD6DB-4FD5-B747-A8AE-0F629DFFA18D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4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E34E-D4D9-5F47-8519-97E3A2856C7B}" type="datetime1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7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56471-FCDA-B04C-B87A-38DAB23A57E2}" type="datetime1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9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12511-DC71-524A-99A2-E302CEF3F0E3}" type="datetime1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7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87DFE-E812-8B49-AF54-9F9DDF985419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03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955F1-BDA5-C04A-8894-DA1DFEA35255}" type="datetime1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97809-CF01-A946-8675-3524FB5F0026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A696A-8EFE-144B-B39C-5F4C99B6B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6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michaelc1.sgedu.site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support.michaelc1.sgedu.sit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admin@michaelc1.sgedu.sit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Drupal 8 Sites on </a:t>
            </a:r>
            <a:r>
              <a:rPr lang="en-US" dirty="0" err="1" smtClean="0"/>
              <a:t>SiteGround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Intro </a:t>
            </a: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to Drupal 8 </a:t>
            </a:r>
            <a:b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</a:br>
            <a:r>
              <a:rPr lang="en-US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creating a Drupal 8 site on SiteGround</a:t>
            </a:r>
            <a:r>
              <a:rPr lang="en-US" dirty="0" smtClean="0"/>
              <a:t> Web Host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8F55-458A-214C-9907-60820750B42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17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Is there an “admin” email account for the domain? </a:t>
            </a:r>
            <a:br>
              <a:rPr lang="en-US" sz="2000" dirty="0" smtClean="0"/>
            </a:br>
            <a:r>
              <a:rPr lang="en-US" sz="2000" dirty="0" smtClean="0"/>
              <a:t>ANSWER: No. There is a subdomain email account </a:t>
            </a:r>
            <a:r>
              <a:rPr lang="en-US" sz="2000" dirty="0" smtClean="0">
                <a:hlinkClick r:id="rId2"/>
              </a:rPr>
              <a:t>admin@support.michaelc1.sgedu.site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but no account for </a:t>
            </a:r>
            <a:r>
              <a:rPr lang="en-US" sz="2000" dirty="0" smtClean="0">
                <a:hlinkClick r:id="rId3"/>
              </a:rPr>
              <a:t>admin@michaelc1</a:t>
            </a:r>
            <a:r>
              <a:rPr lang="en-US" sz="2000" dirty="0">
                <a:hlinkClick r:id="rId3"/>
              </a:rPr>
              <a:t>.sgedu.site</a:t>
            </a:r>
            <a:r>
              <a:rPr lang="en-US" sz="2000" dirty="0"/>
              <a:t> </a:t>
            </a:r>
          </a:p>
        </p:txBody>
      </p:sp>
      <p:pic>
        <p:nvPicPr>
          <p:cNvPr id="7" name="Content Placeholder 6" descr="E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r="69"/>
          <a:stretch/>
        </p:blipFill>
        <p:spPr>
          <a:xfrm>
            <a:off x="1522355" y="1417638"/>
            <a:ext cx="6381279" cy="524570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BD143-7C21-1248-889C-5A2843513162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8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7111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Email Account for admin @ webhost domain</a:t>
            </a:r>
            <a:br>
              <a:rPr lang="en-US" dirty="0" smtClean="0"/>
            </a:br>
            <a:r>
              <a:rPr lang="en-US" dirty="0" smtClean="0"/>
              <a:t>my domain is </a:t>
            </a:r>
            <a:r>
              <a:rPr lang="en-US" dirty="0" err="1" smtClean="0">
                <a:solidFill>
                  <a:srgbClr val="008000"/>
                </a:solidFill>
              </a:rPr>
              <a:t>michaelc1@sgedu.site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7" name="Content Placeholder 6" descr="E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4" b="325"/>
          <a:stretch/>
        </p:blipFill>
        <p:spPr>
          <a:xfrm>
            <a:off x="238545" y="2408489"/>
            <a:ext cx="9001763" cy="34945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707BC-C070-074A-8E17-B116C79D0BD2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8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(1) Verify Success Message</a:t>
            </a:r>
            <a:br>
              <a:rPr lang="en-US" dirty="0" smtClean="0"/>
            </a:br>
            <a:r>
              <a:rPr lang="en-US" dirty="0" smtClean="0"/>
              <a:t>(2) Return to </a:t>
            </a:r>
            <a:r>
              <a:rPr lang="en-US" dirty="0" err="1" smtClean="0"/>
              <a:t>cPanel</a:t>
            </a:r>
            <a:r>
              <a:rPr lang="en-US" dirty="0" smtClean="0"/>
              <a:t> to build a Drupal site</a:t>
            </a:r>
            <a:endParaRPr lang="en-US" dirty="0"/>
          </a:p>
        </p:txBody>
      </p:sp>
      <p:pic>
        <p:nvPicPr>
          <p:cNvPr id="7" name="Content Placeholder 6" descr="E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14" b="-581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D913-9014-2E40-AECE-1FEF23CE272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7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3" y="0"/>
            <a:ext cx="9080897" cy="8466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Scroll down to the </a:t>
            </a:r>
            <a:r>
              <a:rPr lang="en-US" sz="3600" dirty="0" err="1" smtClean="0"/>
              <a:t>AUTOINSTALLERS</a:t>
            </a:r>
            <a:r>
              <a:rPr lang="en-US" sz="3600" dirty="0" smtClean="0"/>
              <a:t> section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3064-B4F5-E642-AEFD-EE1DC05E689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Content Placeholder 7" descr="Ax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3" b="8483"/>
          <a:stretch>
            <a:fillRect/>
          </a:stretch>
        </p:blipFill>
        <p:spPr>
          <a:xfrm>
            <a:off x="196900" y="1032234"/>
            <a:ext cx="8880777" cy="4884085"/>
          </a:xfrm>
        </p:spPr>
      </p:pic>
    </p:spTree>
    <p:extLst>
      <p:ext uri="{BB962C8B-B14F-4D97-AF65-F5344CB8AC3E}">
        <p14:creationId xmlns:p14="http://schemas.microsoft.com/office/powerpoint/2010/main" val="1519770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the Drupal icon EXISTS</a:t>
            </a:r>
            <a:br>
              <a:rPr lang="en-US" dirty="0" smtClean="0"/>
            </a:br>
            <a:r>
              <a:rPr lang="en-US" dirty="0" smtClean="0"/>
              <a:t>Hover Over it</a:t>
            </a:r>
            <a:endParaRPr lang="en-US" dirty="0"/>
          </a:p>
        </p:txBody>
      </p:sp>
      <p:pic>
        <p:nvPicPr>
          <p:cNvPr id="4" name="Content Placeholder 3" descr="4 Select Drupa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13" r="-29313"/>
          <a:stretch>
            <a:fillRect/>
          </a:stretch>
        </p:blipFill>
        <p:spPr>
          <a:xfrm>
            <a:off x="575814" y="1600200"/>
            <a:ext cx="8110986" cy="4525963"/>
          </a:xfrm>
          <a:ln>
            <a:solidFill>
              <a:srgbClr val="4F81BD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83A52-B920-8B44-A82E-8C57B04EA9E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32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992"/>
          </a:xfrm>
        </p:spPr>
        <p:txBody>
          <a:bodyPr/>
          <a:lstStyle/>
          <a:p>
            <a:r>
              <a:rPr lang="en-US" dirty="0" smtClean="0"/>
              <a:t>Then select the Install button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117" y="1433899"/>
            <a:ext cx="646376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0F19E-FF40-D54C-882F-69C79381772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6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If the Drupal Icon </a:t>
            </a:r>
            <a:r>
              <a:rPr lang="en-US" b="1" u="sng" dirty="0" smtClean="0"/>
              <a:t>does not EXIST</a:t>
            </a:r>
            <a:br>
              <a:rPr lang="en-US" b="1" u="sng" dirty="0" smtClean="0"/>
            </a:br>
            <a:r>
              <a:rPr lang="en-US" dirty="0" smtClean="0"/>
              <a:t>Enter </a:t>
            </a:r>
            <a:r>
              <a:rPr lang="en-US" b="1" dirty="0" smtClean="0"/>
              <a:t>Drupal</a:t>
            </a:r>
            <a:r>
              <a:rPr lang="en-US" dirty="0" smtClean="0"/>
              <a:t> in the Search widget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8" r="-504" b="43572"/>
          <a:stretch/>
        </p:blipFill>
        <p:spPr>
          <a:xfrm>
            <a:off x="20426" y="1600200"/>
            <a:ext cx="9048446" cy="40820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EF9F-1C47-A247-BDAE-D87F61D4E07E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7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6019800" cy="828285"/>
          </a:xfrm>
        </p:spPr>
        <p:txBody>
          <a:bodyPr/>
          <a:lstStyle/>
          <a:p>
            <a:r>
              <a:rPr lang="en-US" dirty="0" smtClean="0"/>
              <a:t>Select the Drupal 8 icon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0" b="9160"/>
          <a:stretch>
            <a:fillRect/>
          </a:stretch>
        </p:blipFill>
        <p:spPr>
          <a:xfrm>
            <a:off x="110133" y="1071676"/>
            <a:ext cx="8923809" cy="49077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80B4-F2EA-0E4F-952E-AAF3CD5B798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x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08" y="152393"/>
            <a:ext cx="654692" cy="6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0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36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Fill Out the </a:t>
            </a:r>
            <a:r>
              <a:rPr lang="en-US" dirty="0"/>
              <a:t>The Software Setup </a:t>
            </a:r>
            <a:r>
              <a:rPr lang="en-US" dirty="0" smtClean="0"/>
              <a:t>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5048"/>
            <a:ext cx="9144000" cy="48411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will create </a:t>
            </a:r>
            <a:r>
              <a:rPr lang="en-US" dirty="0" smtClean="0"/>
              <a:t>‘In Directory’ Drupal 8 sites</a:t>
            </a:r>
            <a:endParaRPr lang="en-US" dirty="0"/>
          </a:p>
          <a:p>
            <a:pPr lvl="1"/>
            <a:r>
              <a:rPr lang="en-US" dirty="0" smtClean="0"/>
              <a:t>‘In Directory’ </a:t>
            </a:r>
            <a:r>
              <a:rPr lang="en-US" dirty="0"/>
              <a:t>names are all lowercase</a:t>
            </a:r>
          </a:p>
          <a:p>
            <a:pPr lvl="1"/>
            <a:r>
              <a:rPr lang="en-US" dirty="0" smtClean="0"/>
              <a:t>‘In Directory’ </a:t>
            </a:r>
            <a:r>
              <a:rPr lang="en-US" dirty="0"/>
              <a:t>names are unique </a:t>
            </a:r>
            <a:r>
              <a:rPr lang="en-US" dirty="0" smtClean="0"/>
              <a:t>on the Web Host</a:t>
            </a:r>
            <a:endParaRPr lang="en-US" dirty="0"/>
          </a:p>
          <a:p>
            <a:pPr lvl="2"/>
            <a:r>
              <a:rPr lang="en-US" dirty="0"/>
              <a:t>To re-use an in directory, first delete the </a:t>
            </a:r>
            <a:r>
              <a:rPr lang="en-US" dirty="0" smtClean="0"/>
              <a:t>existing site</a:t>
            </a:r>
            <a:r>
              <a:rPr lang="en-US" dirty="0"/>
              <a:t>, then re-create a new site </a:t>
            </a:r>
            <a:r>
              <a:rPr lang="en-US" dirty="0" smtClean="0"/>
              <a:t>reusing the </a:t>
            </a:r>
            <a:r>
              <a:rPr lang="en-US" dirty="0"/>
              <a:t>directory name</a:t>
            </a:r>
          </a:p>
          <a:p>
            <a:r>
              <a:rPr lang="en-US" dirty="0"/>
              <a:t>Record the database name</a:t>
            </a:r>
          </a:p>
          <a:p>
            <a:r>
              <a:rPr lang="en-US" dirty="0"/>
              <a:t>Use a secure admin user name and </a:t>
            </a:r>
            <a:r>
              <a:rPr lang="en-US" dirty="0" smtClean="0"/>
              <a:t>password</a:t>
            </a:r>
            <a:endParaRPr lang="en-US" dirty="0"/>
          </a:p>
          <a:p>
            <a:r>
              <a:rPr lang="en-US" dirty="0"/>
              <a:t>Record the user name and </a:t>
            </a:r>
            <a:r>
              <a:rPr lang="en-US" dirty="0" smtClean="0"/>
              <a:t>password</a:t>
            </a:r>
          </a:p>
          <a:p>
            <a:r>
              <a:rPr lang="en-US" dirty="0" smtClean="0"/>
              <a:t>If you don</a:t>
            </a:r>
            <a:r>
              <a:rPr lang="fr-FR" dirty="0" smtClean="0"/>
              <a:t>’</a:t>
            </a:r>
            <a:r>
              <a:rPr lang="en-US" dirty="0" smtClean="0"/>
              <a:t>t have an admin email account on your webhost, STOP! Do not create the site.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B0A5F-EA53-8541-9C7D-14AA1AACDEA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65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4836"/>
          </a:xfrm>
        </p:spPr>
        <p:txBody>
          <a:bodyPr>
            <a:normAutofit/>
          </a:bodyPr>
          <a:lstStyle/>
          <a:p>
            <a:r>
              <a:rPr lang="en-US" dirty="0" smtClean="0"/>
              <a:t>Best Practices For Creating Drupal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56106"/>
            <a:ext cx="9144000" cy="50700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 </a:t>
            </a:r>
            <a:r>
              <a:rPr lang="en-US" dirty="0"/>
              <a:t>not </a:t>
            </a:r>
            <a:r>
              <a:rPr lang="en-US" dirty="0" smtClean="0"/>
              <a:t>(</a:t>
            </a:r>
            <a:r>
              <a:rPr lang="en-US" b="1" dirty="0" smtClean="0"/>
              <a:t>as in never</a:t>
            </a:r>
            <a:r>
              <a:rPr lang="en-US" dirty="0" smtClean="0"/>
              <a:t>) create a Drupal site </a:t>
            </a:r>
            <a:r>
              <a:rPr lang="en-US" dirty="0"/>
              <a:t>without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008000"/>
                </a:solidFill>
              </a:rPr>
              <a:t>database table prefix </a:t>
            </a:r>
            <a:r>
              <a:rPr lang="en-US" b="1" dirty="0" smtClean="0"/>
              <a:t>of at </a:t>
            </a:r>
            <a:r>
              <a:rPr lang="en-US" b="1" u="sng" dirty="0" smtClean="0"/>
              <a:t>least three letters </a:t>
            </a:r>
            <a:r>
              <a:rPr lang="en-US" b="1" dirty="0" smtClean="0"/>
              <a:t>and </a:t>
            </a:r>
            <a:r>
              <a:rPr lang="en-US" b="1" u="sng" dirty="0" smtClean="0"/>
              <a:t>an underscore</a:t>
            </a:r>
          </a:p>
          <a:p>
            <a:r>
              <a:rPr lang="en-US" b="1" u="sng" dirty="0" smtClean="0"/>
              <a:t>Never remove the database prefix or its underscore </a:t>
            </a:r>
          </a:p>
          <a:p>
            <a:r>
              <a:rPr lang="en-US" dirty="0" smtClean="0"/>
              <a:t>When trying out a new contrib. module or JavaScript library, </a:t>
            </a:r>
            <a:r>
              <a:rPr lang="en-US" b="1" dirty="0" smtClean="0">
                <a:solidFill>
                  <a:srgbClr val="FF0000"/>
                </a:solidFill>
              </a:rPr>
              <a:t>never try it out on a production site</a:t>
            </a:r>
          </a:p>
          <a:p>
            <a:pPr lvl="1"/>
            <a:r>
              <a:rPr lang="en-US" dirty="0" smtClean="0"/>
              <a:t>Always create a fresh test site and use the fresh test site for experiments</a:t>
            </a:r>
          </a:p>
          <a:p>
            <a:r>
              <a:rPr lang="en-US" dirty="0" smtClean="0"/>
              <a:t>Always backup your site before implementing new “un-tested” in production modules or libraries.</a:t>
            </a:r>
          </a:p>
          <a:p>
            <a:pPr lvl="1"/>
            <a:r>
              <a:rPr lang="en-US" dirty="0" smtClean="0"/>
              <a:t>Even if you tested on a test site, have a backup ready, just in case.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5627-DED0-AE43-9E9E-9B1B4DC2B55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6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Shared Web Host </a:t>
            </a:r>
            <a:br>
              <a:rPr lang="en-US" dirty="0" smtClean="0"/>
            </a:br>
            <a:r>
              <a:rPr lang="en-US" dirty="0" smtClean="0"/>
              <a:t>Account Costs</a:t>
            </a:r>
            <a:endParaRPr lang="en-US" dirty="0"/>
          </a:p>
        </p:txBody>
      </p:sp>
      <p:pic>
        <p:nvPicPr>
          <p:cNvPr id="7" name="Content Placeholder 6" descr="2017-03-25_17-12-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35" b="1303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FCB29-BFFC-FD4D-BEBD-95D54BD2108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50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20"/>
            <a:ext cx="8229600" cy="6325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 the Install link</a:t>
            </a:r>
            <a:endParaRPr lang="en-US" dirty="0"/>
          </a:p>
        </p:txBody>
      </p:sp>
      <p:pic>
        <p:nvPicPr>
          <p:cNvPr id="7" name="Content Placeholder 6" descr="AB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" r="-1531"/>
          <a:stretch/>
        </p:blipFill>
        <p:spPr>
          <a:xfrm>
            <a:off x="970206" y="866576"/>
            <a:ext cx="7509242" cy="56323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0C1F-21C7-B240-B695-242FE01395E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1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BB1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03" b="-1898"/>
          <a:stretch/>
        </p:blipFill>
        <p:spPr>
          <a:xfrm>
            <a:off x="1117081" y="2106211"/>
            <a:ext cx="6214985" cy="4358070"/>
          </a:xfrm>
          <a:ln>
            <a:solidFill>
              <a:srgbClr val="4F81BD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319"/>
            <a:ext cx="9055262" cy="1831016"/>
          </a:xfrm>
          <a:ln>
            <a:solidFill>
              <a:srgbClr val="4F81BD"/>
            </a:solidFill>
          </a:ln>
        </p:spPr>
        <p:txBody>
          <a:bodyPr>
            <a:noAutofit/>
          </a:bodyPr>
          <a:lstStyle/>
          <a:p>
            <a:r>
              <a:rPr lang="en-US" sz="3600" dirty="0" smtClean="0"/>
              <a:t>Now its decision time</a:t>
            </a:r>
            <a:br>
              <a:rPr lang="en-US" sz="3600" dirty="0" smtClean="0"/>
            </a:br>
            <a:r>
              <a:rPr lang="en-US" sz="2800" dirty="0" smtClean="0"/>
              <a:t>We want to build a Drupal 8 site</a:t>
            </a:r>
            <a:br>
              <a:rPr lang="en-US" sz="2800" dirty="0" smtClean="0"/>
            </a:br>
            <a:r>
              <a:rPr lang="en-US" sz="2800" b="1" dirty="0" smtClean="0">
                <a:solidFill>
                  <a:srgbClr val="008000"/>
                </a:solidFill>
              </a:rPr>
              <a:t>Select the version dropdown </a:t>
            </a:r>
            <a:r>
              <a:rPr lang="en-US" sz="2800" b="1" dirty="0" err="1" smtClean="0">
                <a:solidFill>
                  <a:srgbClr val="008000"/>
                </a:solidFill>
              </a:rPr>
              <a:t>8.x</a:t>
            </a:r>
            <a:r>
              <a:rPr lang="en-US" sz="2800" b="1" dirty="0" smtClean="0">
                <a:solidFill>
                  <a:srgbClr val="008000"/>
                </a:solidFill>
              </a:rPr>
              <a:t> </a:t>
            </a:r>
            <a:br>
              <a:rPr lang="en-US" sz="2800" b="1" dirty="0" smtClean="0">
                <a:solidFill>
                  <a:srgbClr val="008000"/>
                </a:solidFill>
              </a:rPr>
            </a:br>
            <a:r>
              <a:rPr lang="en-US" sz="2800" b="1" dirty="0" smtClean="0">
                <a:solidFill>
                  <a:srgbClr val="008000"/>
                </a:solidFill>
              </a:rPr>
              <a:t>(Where x is the most current version)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85CA5-7BFE-724C-BA4C-2F567715AF1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60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964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Drupal 8 site – Enter a </a:t>
            </a:r>
            <a:r>
              <a:rPr lang="en-US" dirty="0" err="1" smtClean="0"/>
              <a:t>D8</a:t>
            </a:r>
            <a:r>
              <a:rPr lang="en-US" dirty="0" smtClean="0"/>
              <a:t> version,</a:t>
            </a:r>
            <a:br>
              <a:rPr lang="en-US" dirty="0" smtClean="0"/>
            </a:br>
            <a:r>
              <a:rPr lang="en-US" dirty="0" smtClean="0"/>
              <a:t>Enter the In Directory name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A2173-6513-6E4C-81AE-03C670074B7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 descr="A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r="-365"/>
          <a:stretch/>
        </p:blipFill>
        <p:spPr>
          <a:xfrm>
            <a:off x="1277832" y="1174222"/>
            <a:ext cx="6744120" cy="5352279"/>
          </a:xfrm>
        </p:spPr>
      </p:pic>
    </p:spTree>
    <p:extLst>
      <p:ext uri="{BB962C8B-B14F-4D97-AF65-F5344CB8AC3E}">
        <p14:creationId xmlns:p14="http://schemas.microsoft.com/office/powerpoint/2010/main" val="188712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0139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 Directory must be all lower case </a:t>
            </a:r>
            <a:br>
              <a:rPr lang="en-US" dirty="0" smtClean="0"/>
            </a:br>
            <a:r>
              <a:rPr lang="en-US" dirty="0" smtClean="0"/>
              <a:t>with no embedded spaces</a:t>
            </a:r>
            <a:br>
              <a:rPr lang="en-US" dirty="0" smtClean="0"/>
            </a:br>
            <a:r>
              <a:rPr lang="en-US" dirty="0" smtClean="0"/>
              <a:t>This example: </a:t>
            </a:r>
            <a:r>
              <a:rPr lang="en-US" b="1" dirty="0" err="1" smtClean="0">
                <a:solidFill>
                  <a:srgbClr val="2F5597"/>
                </a:solidFill>
              </a:rPr>
              <a:t>myfristdrupal8site</a:t>
            </a:r>
            <a:endParaRPr lang="en-US" b="1" dirty="0">
              <a:solidFill>
                <a:srgbClr val="2F5597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0651"/>
            <a:ext cx="8536523" cy="272147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E6B9B-E851-6B4E-8378-89DC751FBCC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37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8303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(1) Keep the default </a:t>
            </a:r>
            <a:r>
              <a:rPr lang="en-US" sz="2000" dirty="0" err="1" smtClean="0"/>
              <a:t>CRON</a:t>
            </a:r>
            <a:r>
              <a:rPr lang="en-US" sz="2000" dirty="0"/>
              <a:t> </a:t>
            </a:r>
            <a:r>
              <a:rPr lang="en-US" sz="2000" dirty="0" smtClean="0"/>
              <a:t>settings – Mine are 2 4 * * *</a:t>
            </a:r>
            <a:br>
              <a:rPr lang="en-US" sz="2000" dirty="0" smtClean="0"/>
            </a:br>
            <a:r>
              <a:rPr lang="en-US" sz="2000" dirty="0" smtClean="0"/>
              <a:t> (DO NOT CHANGE </a:t>
            </a:r>
            <a:r>
              <a:rPr lang="en-US" sz="2000" dirty="0" err="1" smtClean="0"/>
              <a:t>CRON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(2) The Site Name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5F453-20C7-8046-82CA-29D1FA3CB00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Content Placeholder 7" descr="A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53" r="-17753" b="47060"/>
          <a:stretch/>
        </p:blipFill>
        <p:spPr>
          <a:xfrm>
            <a:off x="-88015" y="2405814"/>
            <a:ext cx="9285955" cy="2703581"/>
          </a:xfrm>
        </p:spPr>
      </p:pic>
    </p:spTree>
    <p:extLst>
      <p:ext uri="{BB962C8B-B14F-4D97-AF65-F5344CB8AC3E}">
        <p14:creationId xmlns:p14="http://schemas.microsoft.com/office/powerpoint/2010/main" val="3919482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570"/>
            <a:ext cx="8229600" cy="70152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(1) </a:t>
            </a:r>
            <a:r>
              <a:rPr lang="en-US" b="1" dirty="0" err="1" smtClean="0"/>
              <a:t>CRON</a:t>
            </a:r>
            <a:r>
              <a:rPr lang="en-US" b="1" dirty="0" smtClean="0"/>
              <a:t> </a:t>
            </a:r>
            <a:r>
              <a:rPr lang="en-US" dirty="0" smtClean="0"/>
              <a:t>– see previous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9838"/>
            <a:ext cx="9144000" cy="5266325"/>
          </a:xfrm>
          <a:ln>
            <a:solidFill>
              <a:srgbClr val="4F81BD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CRON Job</a:t>
            </a:r>
            <a:br>
              <a:rPr lang="en-US" dirty="0"/>
            </a:br>
            <a:r>
              <a:rPr lang="en-US" dirty="0" smtClean="0"/>
              <a:t>Your Drupal CMS requires </a:t>
            </a:r>
            <a:r>
              <a:rPr lang="en-US" dirty="0"/>
              <a:t>a CRON to </a:t>
            </a:r>
            <a:r>
              <a:rPr lang="en-US" dirty="0" smtClean="0"/>
              <a:t>work properly. </a:t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Please keep default CRON settings.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Please do not remove CRON Settings </a:t>
            </a:r>
            <a:r>
              <a:rPr lang="en-US" dirty="0" smtClean="0"/>
              <a:t>(Removing will break your Drupal site)</a:t>
            </a:r>
            <a:endParaRPr lang="en-US" dirty="0"/>
          </a:p>
          <a:p>
            <a:r>
              <a:rPr lang="en-US" dirty="0" smtClean="0"/>
              <a:t>General Rule for any Drupal setting: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are unaware of </a:t>
            </a:r>
            <a:r>
              <a:rPr lang="en-US" dirty="0" smtClean="0"/>
              <a:t>what it is for or does, </a:t>
            </a:r>
            <a:r>
              <a:rPr lang="en-US" dirty="0"/>
              <a:t>leave it as it </a:t>
            </a:r>
            <a:r>
              <a:rPr lang="en-US" dirty="0" smtClean="0"/>
              <a:t>is (the default) </a:t>
            </a:r>
            <a:r>
              <a:rPr lang="en-US" dirty="0" smtClean="0">
                <a:solidFill>
                  <a:srgbClr val="1F497D"/>
                </a:solidFill>
              </a:rPr>
              <a:t>until you understand it.</a:t>
            </a:r>
          </a:p>
          <a:p>
            <a:r>
              <a:rPr lang="en-US" dirty="0" smtClean="0"/>
              <a:t>It appears that the FREE 1 Year student account </a:t>
            </a:r>
            <a:r>
              <a:rPr lang="en-US" dirty="0" err="1" smtClean="0"/>
              <a:t>CRON</a:t>
            </a:r>
            <a:r>
              <a:rPr lang="en-US" dirty="0" smtClean="0"/>
              <a:t> settings change with each Drupal site build. </a:t>
            </a:r>
          </a:p>
          <a:p>
            <a:pPr lvl="1"/>
            <a:r>
              <a:rPr lang="en-US" dirty="0" smtClean="0"/>
              <a:t>Do not be surprised if your Drupal </a:t>
            </a:r>
            <a:r>
              <a:rPr lang="en-US" dirty="0" err="1" smtClean="0"/>
              <a:t>CROM</a:t>
            </a:r>
            <a:r>
              <a:rPr lang="en-US" dirty="0" smtClean="0"/>
              <a:t> settings are different than the ones shown in class presentations and training videos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640C-B6B6-2C41-8438-5F1D146DDBE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681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CRON	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smtClean="0"/>
              <a:t>CRON is a time-based job scheduler in Unix-like computer operating systems. The name come from the word “chronos”, Greek for time</a:t>
            </a:r>
          </a:p>
          <a:p>
            <a:r>
              <a:rPr lang="en-US" dirty="0" smtClean="0"/>
              <a:t>Drupal uses CRON to rebuild site pages (the content) on a scheduled basis. CRON is the timer mechanism.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D1FCE-12EA-C745-A013-DF904833573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4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4774"/>
            <a:ext cx="8229600" cy="521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CRON Time Format Settings</a:t>
            </a:r>
            <a:endParaRPr lang="en-US" dirty="0"/>
          </a:p>
        </p:txBody>
      </p:sp>
      <p:pic>
        <p:nvPicPr>
          <p:cNvPr id="7" name="Content Placeholder 6" descr="cron times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" b="831"/>
          <a:stretch/>
        </p:blipFill>
        <p:spPr>
          <a:xfrm>
            <a:off x="0" y="2345627"/>
            <a:ext cx="8970582" cy="26962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16681-5562-EE4E-A50A-3F0B61A4188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 descr="aa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939"/>
            <a:ext cx="9144000" cy="11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992"/>
          </a:xfrm>
        </p:spPr>
        <p:txBody>
          <a:bodyPr/>
          <a:lstStyle/>
          <a:p>
            <a:r>
              <a:rPr lang="en-US" dirty="0" smtClean="0"/>
              <a:t>Translating CRON Time Settings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it means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Every 4 minutes after the hour of every day of every </a:t>
            </a:r>
            <a:r>
              <a:rPr lang="en-US" dirty="0" smtClean="0">
                <a:solidFill>
                  <a:schemeClr val="tx2"/>
                </a:solidFill>
              </a:rPr>
              <a:t>month</a:t>
            </a:r>
            <a:r>
              <a:rPr lang="en-US" dirty="0" smtClean="0"/>
              <a:t> of every weekday run the CRON job to rebuild the Drupal site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CRON SETTINGS ON FORM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E416-D1B7-A949-A650-BEB7DC83DE0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Content Placeholder 2" descr="AX1.png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" b="2684"/>
          <a:stretch/>
        </p:blipFill>
        <p:spPr>
          <a:xfrm>
            <a:off x="4532312" y="2295530"/>
            <a:ext cx="4041775" cy="1348921"/>
          </a:xfrm>
        </p:spPr>
      </p:pic>
    </p:spTree>
    <p:extLst>
      <p:ext uri="{BB962C8B-B14F-4D97-AF65-F5344CB8AC3E}">
        <p14:creationId xmlns:p14="http://schemas.microsoft.com/office/powerpoint/2010/main" val="162088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805650"/>
          </a:xfrm>
        </p:spPr>
        <p:txBody>
          <a:bodyPr>
            <a:noAutofit/>
          </a:bodyPr>
          <a:lstStyle/>
          <a:p>
            <a:r>
              <a:rPr lang="en-US" sz="2000" dirty="0" smtClean="0"/>
              <a:t>(2) Enter the Site Name (Mixed Case &amp; Spaces are FINE)</a:t>
            </a:r>
            <a:br>
              <a:rPr lang="en-US" sz="2000" dirty="0" smtClean="0"/>
            </a:br>
            <a:r>
              <a:rPr lang="en-US" sz="2000" dirty="0" smtClean="0"/>
              <a:t> (3) Enter the Site Administrator Username </a:t>
            </a:r>
            <a:r>
              <a:rPr lang="en-US" sz="2000" dirty="0" smtClean="0">
                <a:solidFill>
                  <a:srgbClr val="FF0000"/>
                </a:solidFill>
              </a:rPr>
              <a:t>(RECORD this somewhere) 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/>
              <a:t>(4) Enter password (at least 60/100 strong) </a:t>
            </a:r>
            <a:r>
              <a:rPr lang="en-US" sz="2000" dirty="0" smtClean="0">
                <a:solidFill>
                  <a:srgbClr val="FF0000"/>
                </a:solidFill>
              </a:rPr>
              <a:t>(RECORD this somewhere)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(5) Make sure this admin email account exists on the web host before creating the Drupal site</a:t>
            </a:r>
            <a:endParaRPr lang="en-US" sz="2000" dirty="0"/>
          </a:p>
        </p:txBody>
      </p:sp>
      <p:pic>
        <p:nvPicPr>
          <p:cNvPr id="12" name="Content Placeholder 11" descr="2017-05-06_11-47-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r="3508"/>
          <a:stretch>
            <a:fillRect/>
          </a:stretch>
        </p:blipFill>
        <p:spPr>
          <a:xfrm>
            <a:off x="1022732" y="2366093"/>
            <a:ext cx="7450320" cy="4097389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E34E-D4D9-5F47-8519-97E3A2856C7B}" type="datetime1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SiteGround</a:t>
            </a:r>
            <a:r>
              <a:rPr lang="en-US" dirty="0" smtClean="0"/>
              <a:t> Cloud Hosting Costs</a:t>
            </a:r>
            <a:endParaRPr lang="en-US" dirty="0"/>
          </a:p>
        </p:txBody>
      </p:sp>
      <p:pic>
        <p:nvPicPr>
          <p:cNvPr id="7" name="Content Placeholder 6" descr="2017-03-25_17-13-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" r="292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5A24C-858C-EF4E-8FDC-93D794BF0C4F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019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02550"/>
            <a:ext cx="9144000" cy="867726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What are the attributes of a strong password?</a:t>
            </a:r>
            <a:br>
              <a:rPr lang="en-US" sz="3600" dirty="0" smtClean="0"/>
            </a:br>
            <a:r>
              <a:rPr lang="en-US" sz="2000" b="1" dirty="0" smtClean="0"/>
              <a:t>Source: </a:t>
            </a:r>
            <a:r>
              <a:rPr lang="en-US" sz="2000" dirty="0" smtClean="0"/>
              <a:t>https://strongpasswordgenerator.com/</a:t>
            </a:r>
            <a:endParaRPr lang="en-US" sz="2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65" y="1294312"/>
            <a:ext cx="7305986" cy="494488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BD312-2427-5C40-AA3C-65B534BAF965}" type="datetime1">
              <a:rPr lang="en-US" smtClean="0"/>
              <a:t>5/9/17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30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IT 320 - Intro to Drupal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83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68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(6) Select the (+) to expand the Advanced Options section</a:t>
            </a:r>
            <a:endParaRPr lang="en-US" dirty="0"/>
          </a:p>
        </p:txBody>
      </p:sp>
      <p:pic>
        <p:nvPicPr>
          <p:cNvPr id="7" name="Content Placeholder 6" descr="2017-05-06_11-42-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5" b="420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12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Record the database name and prefix then press the </a:t>
            </a:r>
            <a:r>
              <a:rPr lang="en-US" b="1" dirty="0" smtClean="0"/>
              <a:t>Install button </a:t>
            </a:r>
            <a:r>
              <a:rPr lang="en-US" dirty="0" smtClean="0"/>
              <a:t>to build the site</a:t>
            </a:r>
            <a:endParaRPr lang="en-US" dirty="0"/>
          </a:p>
        </p:txBody>
      </p:sp>
      <p:pic>
        <p:nvPicPr>
          <p:cNvPr id="7" name="Content Placeholder 6" descr="2017-05-06_11-43-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r="483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97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Building your Drupal 8 site</a:t>
            </a:r>
            <a:endParaRPr lang="en-US" dirty="0"/>
          </a:p>
        </p:txBody>
      </p:sp>
      <p:pic>
        <p:nvPicPr>
          <p:cNvPr id="7" name="Content Placeholder 6" descr="2017-05-06_11-44-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8" b="1275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66"/>
            <a:ext cx="9144000" cy="1659987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When </a:t>
            </a:r>
            <a:r>
              <a:rPr lang="en-US" sz="3600" dirty="0" err="1" smtClean="0"/>
              <a:t>SiteGround</a:t>
            </a:r>
            <a:r>
              <a:rPr lang="en-US" sz="3600" dirty="0" smtClean="0"/>
              <a:t> Complete the site build it displays this congratulations page with (A) front end and (B) back end site links</a:t>
            </a:r>
            <a:endParaRPr lang="en-US" sz="3600" dirty="0"/>
          </a:p>
        </p:txBody>
      </p:sp>
      <p:pic>
        <p:nvPicPr>
          <p:cNvPr id="7" name="Content Placeholder 6" descr="2017-05-06_11-52-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0" b="11980"/>
          <a:stretch>
            <a:fillRect/>
          </a:stretch>
        </p:blipFill>
        <p:spPr>
          <a:xfrm>
            <a:off x="606024" y="1830387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78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 the backend link and login to your site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35</a:t>
            </a:fld>
            <a:endParaRPr lang="en-US"/>
          </a:p>
        </p:txBody>
      </p:sp>
      <p:pic>
        <p:nvPicPr>
          <p:cNvPr id="9" name="Content Placeholder 8" descr="2017-05-06_11-54-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7" b="94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91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After Created a Drupal 8 site, immediately harden it – to protect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smtClean="0"/>
              <a:t>We want to prevent anonymous users from requesting new Drupal accounts</a:t>
            </a:r>
          </a:p>
          <a:p>
            <a:r>
              <a:rPr lang="en-US" dirty="0" smtClean="0"/>
              <a:t>We do this by changing the Drupal sites configuration settings to only </a:t>
            </a:r>
            <a:r>
              <a:rPr lang="en-US" dirty="0"/>
              <a:t>allow Administrators to create new accounts</a:t>
            </a:r>
          </a:p>
          <a:p>
            <a:pPr lvl="1"/>
            <a:r>
              <a:rPr lang="en-US" dirty="0"/>
              <a:t>This is for this class only and only for our test sites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F1B03-F6A8-F34C-85F6-F1B2193D0AA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77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the Configuration Link</a:t>
            </a:r>
            <a:endParaRPr lang="en-US" dirty="0"/>
          </a:p>
        </p:txBody>
      </p:sp>
      <p:pic>
        <p:nvPicPr>
          <p:cNvPr id="7" name="Content Placeholder 6" descr="2017-05-06_11-55-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4" b="1147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66A60-107C-A341-8966-55706187CEF4}" type="datetime1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A696A-8EFE-144B-B39C-5F4C99B6B6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764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Harden Drupal 7 Sites</a:t>
            </a:r>
            <a:br>
              <a:rPr lang="en-US" sz="3200" dirty="0" smtClean="0"/>
            </a:br>
            <a:r>
              <a:rPr lang="en-US" sz="3200" dirty="0" smtClean="0"/>
              <a:t>Select Admin tool bar, Configuration &gt; Account settings</a:t>
            </a:r>
            <a:endParaRPr lang="en-US" sz="3200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b="209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39772-B37B-9E44-9654-D64143413B0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554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Registration and Cancelation to Administrators only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75" r="-16975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571A7-3600-D64B-B814-BFDC67112B1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51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3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Access SiteGround &amp; Login</a:t>
            </a:r>
            <a:endParaRPr lang="en-US" dirty="0"/>
          </a:p>
        </p:txBody>
      </p:sp>
      <p:pic>
        <p:nvPicPr>
          <p:cNvPr id="7" name="Content Placeholder 6" descr="access sitegrou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586" r="-25586"/>
          <a:stretch>
            <a:fillRect/>
          </a:stretch>
        </p:blipFill>
        <p:spPr>
          <a:xfrm>
            <a:off x="457200" y="1071675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662C9-C8DE-D846-B28F-FC45DCD070C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29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Scroll to the bottom of the Account settings page and press “Save configuration”</a:t>
            </a:r>
            <a:endParaRPr lang="en-US" sz="3600" dirty="0"/>
          </a:p>
        </p:txBody>
      </p:sp>
      <p:pic>
        <p:nvPicPr>
          <p:cNvPr id="7" name="Content Placeholder 6" descr="Ax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r="321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68CEE-5AAB-B04E-9690-D4EE56CFF0E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020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234"/>
            <a:ext cx="9144000" cy="829742"/>
          </a:xfrm>
        </p:spPr>
        <p:txBody>
          <a:bodyPr>
            <a:norm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Drupal 8 Notification Email</a:t>
            </a:r>
            <a:endParaRPr lang="en-US" dirty="0"/>
          </a:p>
        </p:txBody>
      </p:sp>
      <p:pic>
        <p:nvPicPr>
          <p:cNvPr id="7" name="Content Placeholder 6" descr="A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2" b="10762"/>
          <a:stretch>
            <a:fillRect/>
          </a:stretch>
        </p:blipFill>
        <p:spPr>
          <a:xfrm>
            <a:off x="33227" y="1119006"/>
            <a:ext cx="9063445" cy="49845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7676-4316-3444-90C9-8A6A0AFCB08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17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19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Drupal 8 – Front End – Login Upper Right</a:t>
            </a:r>
            <a:endParaRPr lang="en-US" dirty="0"/>
          </a:p>
        </p:txBody>
      </p:sp>
      <p:pic>
        <p:nvPicPr>
          <p:cNvPr id="7" name="Content Placeholder 6" descr="D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" r="-467"/>
          <a:stretch/>
        </p:blipFill>
        <p:spPr>
          <a:xfrm>
            <a:off x="859775" y="851950"/>
            <a:ext cx="7710960" cy="53956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B910-09C1-E34A-A75B-45D400C0254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70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Drupal 8 Site</a:t>
            </a:r>
            <a:endParaRPr lang="en-US" dirty="0"/>
          </a:p>
        </p:txBody>
      </p:sp>
      <p:pic>
        <p:nvPicPr>
          <p:cNvPr id="7" name="Content Placeholder 6" descr="D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29" r="-1702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7879-223B-5B48-A7BC-D7ECF9934E6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2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886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Drupal 8 Backend – Extended View</a:t>
            </a:r>
            <a:br>
              <a:rPr lang="en-US" dirty="0" smtClean="0"/>
            </a:br>
            <a:r>
              <a:rPr lang="en-US" dirty="0" smtClean="0"/>
              <a:t>Admin Menu Along Top </a:t>
            </a:r>
            <a:endParaRPr lang="en-US" dirty="0"/>
          </a:p>
        </p:txBody>
      </p:sp>
      <p:pic>
        <p:nvPicPr>
          <p:cNvPr id="7" name="Content Placeholder 6" descr="D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" r="-691"/>
          <a:stretch/>
        </p:blipFill>
        <p:spPr>
          <a:xfrm>
            <a:off x="1009646" y="1308329"/>
            <a:ext cx="7548680" cy="51981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9D5D6-16E6-064D-80D9-E3AB8FA94F5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33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097"/>
            <a:ext cx="9144000" cy="1143000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Drupal 8 – Compressed view – Admin menu along left side</a:t>
            </a:r>
            <a:endParaRPr lang="en-US" dirty="0"/>
          </a:p>
        </p:txBody>
      </p:sp>
      <p:pic>
        <p:nvPicPr>
          <p:cNvPr id="7" name="Content Placeholder 6" descr="D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1" b="19671"/>
          <a:stretch>
            <a:fillRect/>
          </a:stretch>
        </p:blipFill>
        <p:spPr>
          <a:xfrm>
            <a:off x="212674" y="1371435"/>
            <a:ext cx="8694313" cy="47815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071E-BE57-4C49-850A-7FB3719BCF9E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50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0821"/>
            <a:ext cx="9144000" cy="5808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Immediately Harden the Drupal 8 site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" y="678406"/>
            <a:ext cx="3620526" cy="5519380"/>
          </a:xfrm>
        </p:spPr>
        <p:txBody>
          <a:bodyPr/>
          <a:lstStyle/>
          <a:p>
            <a:r>
              <a:rPr lang="en-US" dirty="0" smtClean="0"/>
              <a:t>Harden the Registration and Cancelation policy </a:t>
            </a:r>
          </a:p>
          <a:p>
            <a:pPr lvl="1"/>
            <a:r>
              <a:rPr lang="en-US" dirty="0" smtClean="0"/>
              <a:t>Only allow Administrator accounts to register accounts</a:t>
            </a:r>
            <a:endParaRPr lang="en-US" dirty="0"/>
          </a:p>
        </p:txBody>
      </p:sp>
      <p:pic>
        <p:nvPicPr>
          <p:cNvPr id="7" name="Content Placeholder 6" descr="abc2.png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3" r="-698"/>
          <a:stretch/>
        </p:blipFill>
        <p:spPr>
          <a:xfrm>
            <a:off x="3794223" y="616001"/>
            <a:ext cx="4559315" cy="60991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7EC5D-E855-4E46-8CE8-26D920A303B3}" type="datetime1">
              <a:rPr lang="en-US" smtClean="0"/>
              <a:t>5/9/17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97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812029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Registration and Cancelation updated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3" b="-370"/>
          <a:stretch/>
        </p:blipFill>
        <p:spPr>
          <a:xfrm>
            <a:off x="1427219" y="812029"/>
            <a:ext cx="6539518" cy="534329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91F65-A270-7F44-B3C3-EA9C02D7C4B6}" type="datetime1">
              <a:rPr lang="en-US" smtClean="0"/>
              <a:t>5/9/17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4493F-A5C9-4A94-9B0E-2C6E95105685}" type="slidenum">
              <a:rPr lang="en-US" smtClean="0"/>
              <a:t>47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36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Scroll to the bottom of the page and save your changes</a:t>
            </a:r>
            <a:endParaRPr lang="en-US" dirty="0"/>
          </a:p>
        </p:txBody>
      </p:sp>
      <p:pic>
        <p:nvPicPr>
          <p:cNvPr id="7" name="Content Placeholder 6" descr="Ax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" r="407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4D98A-C971-314B-8E82-BD06545C9C9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68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you see the message about problems with your Drupal installation, select the link to navigate to the </a:t>
            </a:r>
            <a:r>
              <a:rPr lang="en-US" sz="2800" smtClean="0"/>
              <a:t>Status Report</a:t>
            </a:r>
            <a:endParaRPr lang="en-US" sz="2800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6" b="692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7F34-2F56-7F43-BC05-4E378C45819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 SiteGround, Select My Accounts</a:t>
            </a:r>
            <a:endParaRPr lang="en-US" dirty="0"/>
          </a:p>
        </p:txBody>
      </p:sp>
      <p:pic>
        <p:nvPicPr>
          <p:cNvPr id="4" name="Content Placeholder 3" descr="1 Sitegou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36" r="-803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33817-C93D-744F-89D7-CD5FF484F0D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1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076238" cy="7088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the </a:t>
            </a:r>
            <a:r>
              <a:rPr lang="en-US" dirty="0" err="1" smtClean="0"/>
              <a:t>D8</a:t>
            </a:r>
            <a:r>
              <a:rPr lang="en-US" dirty="0" smtClean="0"/>
              <a:t> Status report page, scroll down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4" b="5784"/>
          <a:stretch>
            <a:fillRect/>
          </a:stretch>
        </p:blipFill>
        <p:spPr>
          <a:xfrm>
            <a:off x="248104" y="1042655"/>
            <a:ext cx="8828133" cy="48551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FC52-3ED2-C24E-8B0A-76EED208F72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7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ln>
            <a:solidFill>
              <a:srgbClr val="4F81BD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IF you see this Trust Host Settings Error Message – We need to fix it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2796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608F8-1CB2-AF4E-A266-66CD6BFE6AC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57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54"/>
            <a:ext cx="9144000" cy="747528"/>
          </a:xfrm>
        </p:spPr>
        <p:txBody>
          <a:bodyPr>
            <a:noAutofit/>
          </a:bodyPr>
          <a:lstStyle/>
          <a:p>
            <a:r>
              <a:rPr lang="en-US" sz="3600" dirty="0" smtClean="0"/>
              <a:t>Understanding the Trust </a:t>
            </a:r>
            <a:r>
              <a:rPr lang="en-US" sz="3600" dirty="0"/>
              <a:t>Host Settings </a:t>
            </a:r>
            <a:r>
              <a:rPr lang="en-US" sz="3600" dirty="0" smtClean="0"/>
              <a:t>Error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1805"/>
            <a:ext cx="9144000" cy="5274359"/>
          </a:xfrm>
          <a:ln>
            <a:solidFill>
              <a:srgbClr val="4F81BD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Before we can fix the error, we have to understand its about.</a:t>
            </a:r>
          </a:p>
          <a:p>
            <a:r>
              <a:rPr lang="en-US" dirty="0" smtClean="0"/>
              <a:t>According to the </a:t>
            </a:r>
            <a:r>
              <a:rPr lang="en-US" dirty="0"/>
              <a:t>web page </a:t>
            </a:r>
            <a:r>
              <a:rPr lang="en-US" dirty="0" smtClean="0"/>
              <a:t>(whose link was listed in the Status report) this error is about protecting against HTTP Host Header attacks </a:t>
            </a:r>
            <a:r>
              <a:rPr lang="en-US" sz="2200" dirty="0" smtClean="0"/>
              <a:t>[</a:t>
            </a:r>
            <a:r>
              <a:rPr lang="en-US" sz="2200" dirty="0"/>
              <a:t>https://</a:t>
            </a:r>
            <a:r>
              <a:rPr lang="en-US" sz="2200" dirty="0" err="1"/>
              <a:t>www.drupal.org</a:t>
            </a:r>
            <a:r>
              <a:rPr lang="en-US" sz="2200" dirty="0"/>
              <a:t>/node/1992030</a:t>
            </a:r>
            <a:r>
              <a:rPr lang="en-US" sz="2200" dirty="0" smtClean="0"/>
              <a:t>]</a:t>
            </a:r>
            <a:r>
              <a:rPr lang="en-US" dirty="0" smtClean="0"/>
              <a:t>, this error can be fixed by editing the </a:t>
            </a:r>
            <a:r>
              <a:rPr lang="en-US" dirty="0" err="1" smtClean="0"/>
              <a:t>settings.php</a:t>
            </a:r>
            <a:r>
              <a:rPr lang="en-US" dirty="0" smtClean="0"/>
              <a:t> file: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3366FF"/>
                </a:solidFill>
              </a:rPr>
              <a:t>As </a:t>
            </a:r>
            <a:r>
              <a:rPr lang="en-US" dirty="0">
                <a:solidFill>
                  <a:srgbClr val="3366FF"/>
                </a:solidFill>
              </a:rPr>
              <a:t>of January 2015, Drupal 8 supports "trusted host patterns", where you can (and should) specify a set of regular expressions that the domains on incoming requests must match. </a:t>
            </a:r>
            <a:r>
              <a:rPr lang="en-US" dirty="0" smtClean="0">
                <a:solidFill>
                  <a:srgbClr val="3366FF"/>
                </a:solidFill>
              </a:rPr>
              <a:t/>
            </a:r>
            <a:br>
              <a:rPr lang="en-US" dirty="0" smtClean="0">
                <a:solidFill>
                  <a:srgbClr val="3366FF"/>
                </a:solidFill>
              </a:rPr>
            </a:br>
            <a:r>
              <a:rPr lang="en-US" dirty="0" smtClean="0">
                <a:solidFill>
                  <a:srgbClr val="3366FF"/>
                </a:solidFill>
              </a:rPr>
              <a:t>Example </a:t>
            </a:r>
            <a:r>
              <a:rPr lang="en-US" dirty="0">
                <a:solidFill>
                  <a:srgbClr val="3366FF"/>
                </a:solidFill>
              </a:rPr>
              <a:t>configuration in</a:t>
            </a:r>
            <a:r>
              <a:rPr lang="en-US" dirty="0"/>
              <a:t> </a:t>
            </a:r>
            <a:r>
              <a:rPr lang="en-US" dirty="0" err="1"/>
              <a:t>settings.php</a:t>
            </a:r>
            <a:r>
              <a:rPr lang="en-US" dirty="0"/>
              <a:t> </a:t>
            </a:r>
            <a:r>
              <a:rPr lang="en-US" dirty="0">
                <a:solidFill>
                  <a:srgbClr val="3366FF"/>
                </a:solidFill>
              </a:rPr>
              <a:t>would read: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$</a:t>
            </a:r>
            <a:r>
              <a:rPr lang="en-US" dirty="0">
                <a:solidFill>
                  <a:srgbClr val="008000"/>
                </a:solidFill>
              </a:rPr>
              <a:t>settings['</a:t>
            </a:r>
            <a:r>
              <a:rPr lang="en-US" dirty="0" err="1">
                <a:solidFill>
                  <a:srgbClr val="008000"/>
                </a:solidFill>
              </a:rPr>
              <a:t>trusted_host_patterns</a:t>
            </a:r>
            <a:r>
              <a:rPr lang="en-US" dirty="0">
                <a:solidFill>
                  <a:srgbClr val="008000"/>
                </a:solidFill>
              </a:rPr>
              <a:t>'] = array(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		 </a:t>
            </a:r>
            <a:r>
              <a:rPr lang="en-US" dirty="0">
                <a:solidFill>
                  <a:srgbClr val="008000"/>
                </a:solidFill>
              </a:rPr>
              <a:t>'^www\.example\.com$',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	)</a:t>
            </a:r>
            <a:r>
              <a:rPr lang="en-US" dirty="0">
                <a:solidFill>
                  <a:srgbClr val="008000"/>
                </a:solidFill>
              </a:rPr>
              <a:t>;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38D5F-397B-604F-9211-DA84B48E841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46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27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Fixing the Drupal 8 (</a:t>
            </a:r>
            <a:r>
              <a:rPr lang="en-US" dirty="0" err="1" smtClean="0"/>
              <a:t>D8</a:t>
            </a:r>
            <a:r>
              <a:rPr lang="en-US" dirty="0" smtClean="0"/>
              <a:t>) Trust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390513"/>
          </a:xfrm>
          <a:ln>
            <a:solidFill>
              <a:srgbClr val="4F81BD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correct trusted host pattern to use in 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– I asked </a:t>
            </a:r>
            <a:r>
              <a:rPr lang="en-US" dirty="0" err="1" smtClean="0"/>
              <a:t>SiteGround</a:t>
            </a:r>
            <a:r>
              <a:rPr lang="en-US" dirty="0" smtClean="0"/>
              <a:t> tech support for help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Edit the correct </a:t>
            </a:r>
            <a:r>
              <a:rPr lang="en-US" dirty="0" err="1" smtClean="0"/>
              <a:t>settings.php</a:t>
            </a:r>
            <a:r>
              <a:rPr lang="en-US" dirty="0" smtClean="0"/>
              <a:t> file (this has to be done for each </a:t>
            </a:r>
            <a:r>
              <a:rPr lang="en-US" dirty="0" err="1" smtClean="0"/>
              <a:t>D8</a:t>
            </a:r>
            <a:r>
              <a:rPr lang="en-US" dirty="0" smtClean="0"/>
              <a:t> site you create)</a:t>
            </a:r>
          </a:p>
          <a:p>
            <a:pPr marL="914400" lvl="1" indent="-514350">
              <a:buFont typeface="Arial"/>
              <a:buChar char="•"/>
            </a:pPr>
            <a:r>
              <a:rPr lang="en-US" dirty="0" smtClean="0"/>
              <a:t>There is already a commented out section in the </a:t>
            </a:r>
            <a:r>
              <a:rPr lang="en-US" dirty="0" err="1" smtClean="0"/>
              <a:t>settings.php</a:t>
            </a:r>
            <a:r>
              <a:rPr lang="en-US" dirty="0" smtClean="0"/>
              <a:t> for our new trusted host pattern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Save the </a:t>
            </a:r>
            <a:r>
              <a:rPr lang="en-US" dirty="0" err="1" smtClean="0"/>
              <a:t>settings.php</a:t>
            </a:r>
            <a:r>
              <a:rPr lang="en-US" dirty="0" smtClean="0"/>
              <a:t> file and re-fresh the Drupal  8 Status report – verify the Trust error message no longer displays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6AE13-D547-0C4F-BF50-B26A954CBF5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17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23EBC-6B8A-5D46-96E2-40FCBFE466B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54</a:t>
            </a:fld>
            <a:endParaRPr lang="en-US" dirty="0"/>
          </a:p>
        </p:txBody>
      </p:sp>
      <p:pic>
        <p:nvPicPr>
          <p:cNvPr id="7" name="Picture 6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" y="89662"/>
            <a:ext cx="7289800" cy="3695700"/>
          </a:xfrm>
          <a:prstGeom prst="rect">
            <a:avLst/>
          </a:prstGeom>
        </p:spPr>
      </p:pic>
      <p:pic>
        <p:nvPicPr>
          <p:cNvPr id="8" name="Picture 7" descr="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16" y="2710866"/>
            <a:ext cx="6300274" cy="40106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60816" y="742569"/>
            <a:ext cx="5122901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dirty="0" err="1" smtClean="0"/>
              <a:t>SiteGround</a:t>
            </a:r>
            <a:r>
              <a:rPr lang="en-US" dirty="0" smtClean="0"/>
              <a:t> Support Ticket 630-2016 16:09 CDT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8443" y="2720503"/>
            <a:ext cx="4322647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SiteGround</a:t>
            </a:r>
            <a:r>
              <a:rPr lang="en-US" dirty="0" smtClean="0"/>
              <a:t> Response 630-2016 18:14 CDT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3311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28"/>
            <a:ext cx="8229600" cy="661804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cPanel</a:t>
            </a:r>
            <a:r>
              <a:rPr lang="en-US" dirty="0" smtClean="0"/>
              <a:t> &gt; FILES &gt; File Manager</a:t>
            </a:r>
            <a:endParaRPr lang="en-US" dirty="0"/>
          </a:p>
        </p:txBody>
      </p:sp>
      <p:pic>
        <p:nvPicPr>
          <p:cNvPr id="7" name="Content Placeholder 6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2" b="14262"/>
          <a:stretch>
            <a:fillRect/>
          </a:stretch>
        </p:blipFill>
        <p:spPr>
          <a:xfrm>
            <a:off x="279081" y="1073629"/>
            <a:ext cx="8819325" cy="485028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397CD-9FC8-C547-AE45-126802120A9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23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Please check the Show Hidden Files (</a:t>
            </a:r>
            <a:r>
              <a:rPr lang="en-US" dirty="0" err="1" smtClean="0"/>
              <a:t>dotfiles</a:t>
            </a:r>
            <a:r>
              <a:rPr lang="en-US" dirty="0" smtClean="0"/>
              <a:t>) and the press Go</a:t>
            </a:r>
            <a:endParaRPr lang="en-US" dirty="0"/>
          </a:p>
        </p:txBody>
      </p:sp>
      <p:pic>
        <p:nvPicPr>
          <p:cNvPr id="7" name="Content Placeholder 6" descr="A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0" b="957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CD9A7-98CB-6944-9CC3-4F320AC3693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97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0"/>
            <a:ext cx="9144000" cy="7862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Background before finding and editing the </a:t>
            </a:r>
            <a:r>
              <a:rPr lang="en-US" sz="2800" dirty="0" err="1" smtClean="0"/>
              <a:t>settings.php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2166"/>
            <a:ext cx="9144000" cy="5103997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Warning – Please backup the </a:t>
            </a:r>
            <a:r>
              <a:rPr lang="en-US" dirty="0" err="1" smtClean="0">
                <a:solidFill>
                  <a:srgbClr val="FF0000"/>
                </a:solidFill>
              </a:rPr>
              <a:t>settings.php</a:t>
            </a:r>
            <a:r>
              <a:rPr lang="en-US" dirty="0" smtClean="0">
                <a:solidFill>
                  <a:srgbClr val="FF0000"/>
                </a:solidFill>
              </a:rPr>
              <a:t> file before making any changes. </a:t>
            </a:r>
          </a:p>
          <a:p>
            <a:pPr lvl="1"/>
            <a:r>
              <a:rPr lang="en-US" sz="3200" dirty="0" smtClean="0">
                <a:solidFill>
                  <a:srgbClr val="FF0000"/>
                </a:solidFill>
              </a:rPr>
              <a:t>If you make a mistake to this file you will kill your Drupal site (as in dead and never coming back)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B6B4-A657-E14E-A052-D8B43367FA1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24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840"/>
            <a:ext cx="9144000" cy="78624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Background before finding and editing the </a:t>
            </a:r>
            <a:r>
              <a:rPr lang="en-US" sz="2800" dirty="0" err="1" smtClean="0"/>
              <a:t>settings.php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2166"/>
            <a:ext cx="9144000" cy="5103997"/>
          </a:xfrm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location depends on the type of Drupal 8 (</a:t>
            </a:r>
            <a:r>
              <a:rPr lang="en-US" dirty="0" err="1" smtClean="0"/>
              <a:t>D8</a:t>
            </a:r>
            <a:r>
              <a:rPr lang="en-US" dirty="0" smtClean="0"/>
              <a:t>) CMS site</a:t>
            </a:r>
          </a:p>
          <a:p>
            <a:pPr lvl="1"/>
            <a:r>
              <a:rPr lang="en-US" dirty="0" smtClean="0"/>
              <a:t>If you built the Drupal 8 site as the web root site, in other words, you did not enter a sub directory path or an in directory path, the </a:t>
            </a:r>
            <a:r>
              <a:rPr lang="en-US" dirty="0" err="1" smtClean="0"/>
              <a:t>settings.php</a:t>
            </a:r>
            <a:r>
              <a:rPr lang="en-US" dirty="0" smtClean="0"/>
              <a:t> is located at</a:t>
            </a:r>
            <a:br>
              <a:rPr lang="en-US" dirty="0" smtClean="0"/>
            </a:br>
            <a:r>
              <a:rPr lang="en-US" sz="1800" dirty="0" err="1" smtClean="0">
                <a:solidFill>
                  <a:srgbClr val="008000"/>
                </a:solidFill>
              </a:rPr>
              <a:t>public_html</a:t>
            </a:r>
            <a:r>
              <a:rPr lang="en-US" sz="1800" dirty="0" smtClean="0">
                <a:solidFill>
                  <a:srgbClr val="008000"/>
                </a:solidFill>
              </a:rPr>
              <a:t>\sites\default\</a:t>
            </a:r>
            <a:r>
              <a:rPr lang="en-US" sz="1800" dirty="0" err="1" smtClean="0">
                <a:solidFill>
                  <a:srgbClr val="008000"/>
                </a:solidFill>
              </a:rPr>
              <a:t>settings.php</a:t>
            </a:r>
            <a:endParaRPr lang="en-US" sz="1800" dirty="0" smtClean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If you created a sub directory or in directory site, then the </a:t>
            </a:r>
            <a:r>
              <a:rPr lang="en-US" dirty="0" err="1" smtClean="0"/>
              <a:t>settings.php</a:t>
            </a:r>
            <a:r>
              <a:rPr lang="en-US" dirty="0" smtClean="0"/>
              <a:t> is located in the created named directory. Example – In directory site named </a:t>
            </a:r>
            <a:r>
              <a:rPr lang="en-US" dirty="0" err="1" smtClean="0"/>
              <a:t>myfirstdruapl8site</a:t>
            </a:r>
            <a:r>
              <a:rPr lang="en-US" dirty="0" smtClean="0"/>
              <a:t>, Is located at</a:t>
            </a:r>
            <a:br>
              <a:rPr lang="en-US" dirty="0" smtClean="0"/>
            </a:br>
            <a:r>
              <a:rPr lang="en-US" sz="1800" dirty="0" err="1" smtClean="0">
                <a:solidFill>
                  <a:srgbClr val="008000"/>
                </a:solidFill>
              </a:rPr>
              <a:t>public_html</a:t>
            </a:r>
            <a:r>
              <a:rPr lang="en-US" sz="1800" dirty="0" smtClean="0">
                <a:solidFill>
                  <a:srgbClr val="008000"/>
                </a:solidFill>
              </a:rPr>
              <a:t>\</a:t>
            </a:r>
            <a:r>
              <a:rPr lang="en-US" sz="1800" dirty="0" err="1" smtClean="0">
                <a:solidFill>
                  <a:srgbClr val="008000"/>
                </a:solidFill>
              </a:rPr>
              <a:t>myfirstdrupal8site</a:t>
            </a:r>
            <a:r>
              <a:rPr lang="en-US" sz="1800" dirty="0" smtClean="0">
                <a:solidFill>
                  <a:srgbClr val="008000"/>
                </a:solidFill>
              </a:rPr>
              <a:t>\sites</a:t>
            </a:r>
            <a:r>
              <a:rPr lang="en-US" sz="1800" dirty="0">
                <a:solidFill>
                  <a:srgbClr val="008000"/>
                </a:solidFill>
              </a:rPr>
              <a:t>\default\</a:t>
            </a:r>
            <a:r>
              <a:rPr lang="en-US" sz="1800" dirty="0" err="1">
                <a:solidFill>
                  <a:srgbClr val="008000"/>
                </a:solidFill>
              </a:rPr>
              <a:t>settings.php</a:t>
            </a:r>
            <a:endParaRPr lang="en-US" sz="1800" dirty="0" smtClean="0">
              <a:solidFill>
                <a:srgbClr val="008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2AA4-7CAB-B340-B3ED-C8FC73A3530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96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716554"/>
          </a:xfrm>
        </p:spPr>
        <p:txBody>
          <a:bodyPr>
            <a:normAutofit fontScale="90000"/>
          </a:bodyPr>
          <a:lstStyle/>
          <a:p>
            <a:r>
              <a:rPr lang="en-US" dirty="0"/>
              <a:t>Drupal 8 site as the web root site</a:t>
            </a:r>
          </a:p>
        </p:txBody>
      </p:sp>
      <p:pic>
        <p:nvPicPr>
          <p:cNvPr id="7" name="Content Placeholder 6" descr="A3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2" r="-494"/>
          <a:stretch/>
        </p:blipFill>
        <p:spPr>
          <a:xfrm>
            <a:off x="363978" y="934243"/>
            <a:ext cx="8613157" cy="51522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54E23-3BB2-C746-B44F-FD645C1A3E42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3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208"/>
            <a:ext cx="8229600" cy="774523"/>
          </a:xfrm>
        </p:spPr>
        <p:txBody>
          <a:bodyPr/>
          <a:lstStyle/>
          <a:p>
            <a:r>
              <a:rPr lang="en-US" dirty="0" smtClean="0"/>
              <a:t>Select “Go to </a:t>
            </a:r>
            <a:r>
              <a:rPr lang="en-US" dirty="0" err="1" smtClean="0"/>
              <a:t>cPanel</a:t>
            </a:r>
            <a:r>
              <a:rPr lang="en-US" dirty="0" smtClean="0"/>
              <a:t>” button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5A1F4-EB2C-E548-B30D-4DC75282CF6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Content Placeholder 7" descr="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312"/>
          <a:stretch>
            <a:fillRect/>
          </a:stretch>
        </p:blipFill>
        <p:spPr>
          <a:xfrm>
            <a:off x="457200" y="1009650"/>
            <a:ext cx="8229600" cy="5116513"/>
          </a:xfrm>
        </p:spPr>
      </p:pic>
    </p:spTree>
    <p:extLst>
      <p:ext uri="{BB962C8B-B14F-4D97-AF65-F5344CB8AC3E}">
        <p14:creationId xmlns:p14="http://schemas.microsoft.com/office/powerpoint/2010/main" val="3302701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09"/>
            <a:ext cx="9144000" cy="7165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 In Directory Drupal </a:t>
            </a:r>
            <a:r>
              <a:rPr lang="en-US" dirty="0"/>
              <a:t>8 </a:t>
            </a:r>
            <a:r>
              <a:rPr lang="en-US" dirty="0" smtClean="0"/>
              <a:t>site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017D1-15F0-214A-8FB3-545587F5567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Content Placeholder 7" descr="A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5" r="-336"/>
          <a:stretch/>
        </p:blipFill>
        <p:spPr>
          <a:xfrm>
            <a:off x="201349" y="802600"/>
            <a:ext cx="8485451" cy="5065530"/>
          </a:xfrm>
        </p:spPr>
      </p:pic>
    </p:spTree>
    <p:extLst>
      <p:ext uri="{BB962C8B-B14F-4D97-AF65-F5344CB8AC3E}">
        <p14:creationId xmlns:p14="http://schemas.microsoft.com/office/powerpoint/2010/main" val="3102442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Folder and file permissions must both changed before you can edit the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  <a:ln>
            <a:solidFill>
              <a:srgbClr val="4F81BD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008000"/>
                </a:solidFill>
              </a:rPr>
              <a:t>settings.php</a:t>
            </a:r>
            <a:r>
              <a:rPr lang="en-US" dirty="0" smtClean="0"/>
              <a:t> file resides in the </a:t>
            </a:r>
            <a:r>
              <a:rPr lang="en-US" b="1" dirty="0" smtClean="0">
                <a:solidFill>
                  <a:srgbClr val="008000"/>
                </a:solidFill>
              </a:rPr>
              <a:t>sites\default </a:t>
            </a:r>
            <a:r>
              <a:rPr lang="en-US" dirty="0" smtClean="0"/>
              <a:t>folder whose permissions are set at </a:t>
            </a:r>
            <a:r>
              <a:rPr lang="en-US" b="1" dirty="0" smtClean="0"/>
              <a:t>0555</a:t>
            </a:r>
          </a:p>
          <a:p>
            <a:pPr lvl="1"/>
            <a:r>
              <a:rPr lang="en-US" dirty="0" smtClean="0"/>
              <a:t>The default folder permission must be set to </a:t>
            </a:r>
            <a:r>
              <a:rPr lang="en-US" b="1" dirty="0" smtClean="0"/>
              <a:t>0755</a:t>
            </a:r>
            <a:r>
              <a:rPr lang="en-US" dirty="0" smtClean="0"/>
              <a:t> first. After editing the </a:t>
            </a:r>
            <a:r>
              <a:rPr lang="en-US" dirty="0" err="1" smtClean="0"/>
              <a:t>settings.php</a:t>
            </a:r>
            <a:r>
              <a:rPr lang="en-US" dirty="0" smtClean="0"/>
              <a:t>, the Drupal will set this back to 0555 automatically. </a:t>
            </a:r>
            <a:r>
              <a:rPr lang="en-US" dirty="0" smtClean="0">
                <a:solidFill>
                  <a:srgbClr val="FF0000"/>
                </a:solidFill>
              </a:rPr>
              <a:t>Its kind of un-nerving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settings.php</a:t>
            </a:r>
            <a:r>
              <a:rPr lang="en-US" dirty="0" smtClean="0"/>
              <a:t> file has permissions of 0444.</a:t>
            </a:r>
          </a:p>
          <a:p>
            <a:pPr lvl="1"/>
            <a:r>
              <a:rPr lang="en-US" dirty="0" smtClean="0"/>
              <a:t>You must set the file permissions to 755, then edit the file, adding the Trust permission code, </a:t>
            </a:r>
            <a:r>
              <a:rPr lang="en-US" u="sng" dirty="0" smtClean="0"/>
              <a:t>then manually </a:t>
            </a:r>
            <a:r>
              <a:rPr lang="en-US" dirty="0" smtClean="0"/>
              <a:t>re-set the permissions back to 0444</a:t>
            </a:r>
          </a:p>
          <a:p>
            <a:pPr lvl="1"/>
            <a:r>
              <a:rPr lang="en-US" dirty="0" smtClean="0"/>
              <a:t>Drupal will set the sites/default permissions back on its own. Best to check and make sure it happened.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5AEE-D201-1648-B428-2A17D6D0A6A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80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Default permissions from 0555 to 0755</a:t>
            </a:r>
            <a:endParaRPr lang="en-US" dirty="0"/>
          </a:p>
        </p:txBody>
      </p:sp>
      <p:pic>
        <p:nvPicPr>
          <p:cNvPr id="7" name="Content Placeholder 6" descr="X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4" b="-28731"/>
          <a:stretch/>
        </p:blipFill>
        <p:spPr>
          <a:xfrm>
            <a:off x="364269" y="1664892"/>
            <a:ext cx="8229600" cy="37488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744B-2D9F-8744-8C9F-590BD60E395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470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86180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of clicking on Perms to reset the </a:t>
            </a:r>
            <a:r>
              <a:rPr lang="en-US" dirty="0" err="1" smtClean="0"/>
              <a:t>settings.php</a:t>
            </a:r>
            <a:r>
              <a:rPr lang="en-US" dirty="0" smtClean="0"/>
              <a:t> file permissions</a:t>
            </a:r>
            <a:br>
              <a:rPr lang="en-US" dirty="0" smtClean="0"/>
            </a:br>
            <a:r>
              <a:rPr lang="en-US" dirty="0" smtClean="0"/>
              <a:t>from 0444 </a:t>
            </a:r>
            <a:r>
              <a:rPr lang="en-US" dirty="0" smtClean="0">
                <a:sym typeface="Wingdings"/>
              </a:rPr>
              <a:t> 0755</a:t>
            </a:r>
            <a:endParaRPr lang="en-US" dirty="0"/>
          </a:p>
        </p:txBody>
      </p:sp>
      <p:pic>
        <p:nvPicPr>
          <p:cNvPr id="7" name="Content Placeholder 6" descr="Ax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" b="-28479"/>
          <a:stretch/>
        </p:blipFill>
        <p:spPr>
          <a:xfrm>
            <a:off x="255849" y="2008356"/>
            <a:ext cx="8760057" cy="39492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ACA4-A8F0-884C-8724-DB5E11FC574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2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623"/>
            <a:ext cx="9144000" cy="1214189"/>
          </a:xfrm>
        </p:spPr>
        <p:txBody>
          <a:bodyPr>
            <a:normAutofit fontScale="90000"/>
          </a:bodyPr>
          <a:lstStyle/>
          <a:p>
            <a:r>
              <a:rPr lang="en-US" dirty="0"/>
              <a:t>To </a:t>
            </a:r>
            <a:r>
              <a:rPr lang="en-US" dirty="0" smtClean="0"/>
              <a:t>EDIT the </a:t>
            </a:r>
            <a:r>
              <a:rPr lang="en-US" dirty="0" err="1" smtClean="0"/>
              <a:t>settings.php</a:t>
            </a:r>
            <a:r>
              <a:rPr lang="en-US" dirty="0" smtClean="0"/>
              <a:t>, select and right click and select </a:t>
            </a:r>
            <a:r>
              <a:rPr lang="en-US" dirty="0" smtClean="0">
                <a:solidFill>
                  <a:srgbClr val="FF0000"/>
                </a:solidFill>
              </a:rPr>
              <a:t>Code Edit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 descr="Ax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" r="1994"/>
          <a:stretch>
            <a:fillRect/>
          </a:stretch>
        </p:blipFill>
        <p:spPr>
          <a:xfrm>
            <a:off x="457200" y="1394381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9788-15E3-324B-B65B-5BAD8C788D6E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09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5177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settings.php</a:t>
            </a:r>
            <a:r>
              <a:rPr lang="en-US" dirty="0" smtClean="0"/>
              <a:t> Mods</a:t>
            </a:r>
            <a:br>
              <a:rPr lang="en-US" dirty="0" smtClean="0"/>
            </a:br>
            <a:r>
              <a:rPr lang="en-US" sz="2200" dirty="0" smtClean="0"/>
              <a:t>my domain is </a:t>
            </a:r>
            <a:r>
              <a:rPr lang="en-US" sz="2200" dirty="0" err="1" smtClean="0"/>
              <a:t>michaelc1.sgedu.site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My trust array item value is  </a:t>
            </a:r>
            <a:r>
              <a:rPr lang="en-US" sz="2800" dirty="0" smtClean="0"/>
              <a:t>‘^</a:t>
            </a:r>
            <a:r>
              <a:rPr lang="en-US" sz="2800" dirty="0" err="1" smtClean="0"/>
              <a:t>michaelc1</a:t>
            </a:r>
            <a:r>
              <a:rPr lang="en-US" sz="2800" dirty="0" smtClean="0"/>
              <a:t>\.</a:t>
            </a:r>
            <a:r>
              <a:rPr lang="en-US" sz="2800" dirty="0" err="1" smtClean="0"/>
              <a:t>sgedu</a:t>
            </a:r>
            <a:r>
              <a:rPr lang="en-US" sz="2800" dirty="0" smtClean="0"/>
              <a:t>.\site$’</a:t>
            </a:r>
            <a:endParaRPr lang="en-US" sz="2800" dirty="0"/>
          </a:p>
        </p:txBody>
      </p:sp>
      <p:pic>
        <p:nvPicPr>
          <p:cNvPr id="13" name="Content Placeholder 12" descr="ABC -fixed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20" b="-9955"/>
          <a:stretch/>
        </p:blipFill>
        <p:spPr>
          <a:xfrm>
            <a:off x="333291" y="1610685"/>
            <a:ext cx="8595149" cy="43984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85196-7ADE-0943-AFCB-861DA772DCE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82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45397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settings.php</a:t>
            </a:r>
            <a:r>
              <a:rPr lang="en-US" sz="3200" dirty="0" smtClean="0"/>
              <a:t> – code block for Trusted host configuration Lines 671 – 705 commented out</a:t>
            </a:r>
            <a:endParaRPr lang="en-US" sz="3200" dirty="0"/>
          </a:p>
        </p:txBody>
      </p:sp>
      <p:pic>
        <p:nvPicPr>
          <p:cNvPr id="7" name="Content Placeholder 6" descr="A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" r="-196"/>
          <a:stretch/>
        </p:blipFill>
        <p:spPr>
          <a:xfrm>
            <a:off x="1060958" y="1046292"/>
            <a:ext cx="7457695" cy="53023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80BAB-6983-D845-AC2D-69DC60E82FD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51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Re-fresh Status Report – Trusted Host Error id fixed</a:t>
            </a:r>
            <a:endParaRPr lang="en-US" dirty="0"/>
          </a:p>
        </p:txBody>
      </p:sp>
      <p:pic>
        <p:nvPicPr>
          <p:cNvPr id="12" name="Content Placeholder 11" descr="AA fix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" b="5054"/>
          <a:stretch>
            <a:fillRect/>
          </a:stretch>
        </p:blipFill>
        <p:spPr/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0E93-E1A5-694C-A0A5-5C277E95C37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3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Fixing Trusted Host Error 2017</a:t>
            </a:r>
            <a:br>
              <a:rPr lang="en-US" sz="3600" dirty="0" smtClean="0"/>
            </a:br>
            <a:r>
              <a:rPr lang="en-US" sz="3600" dirty="0" smtClean="0"/>
              <a:t>For an In-directory Site on CMS-Freelancers</a:t>
            </a:r>
            <a:endParaRPr lang="en-US" sz="3600" dirty="0"/>
          </a:p>
        </p:txBody>
      </p:sp>
      <p:pic>
        <p:nvPicPr>
          <p:cNvPr id="7" name="Content Placeholder 6" descr="2017-03-26_15-55-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84" b="-17184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39A49-E610-4D4B-A1FF-D7D51181859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39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006"/>
            <a:ext cx="8229600" cy="7279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Browsers For Managing Drupal Sites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8410"/>
            <a:ext cx="8229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Don’t use </a:t>
            </a:r>
            <a:r>
              <a:rPr lang="en-US" b="1" dirty="0"/>
              <a:t>SAFARI </a:t>
            </a:r>
            <a:r>
              <a:rPr lang="en-US" dirty="0"/>
              <a:t>or </a:t>
            </a:r>
            <a:r>
              <a:rPr lang="en-US" b="1" dirty="0" smtClean="0"/>
              <a:t>OPERA</a:t>
            </a:r>
            <a:r>
              <a:rPr lang="en-US" dirty="0" smtClean="0"/>
              <a:t> </a:t>
            </a:r>
            <a:r>
              <a:rPr lang="en-US" dirty="0"/>
              <a:t>browsers when working on </a:t>
            </a:r>
            <a:r>
              <a:rPr lang="en-US" dirty="0" smtClean="0"/>
              <a:t>Drupal</a:t>
            </a:r>
            <a:r>
              <a:rPr lang="en-US" dirty="0"/>
              <a:t> </a:t>
            </a:r>
            <a:r>
              <a:rPr lang="en-US" dirty="0" smtClean="0"/>
              <a:t>admin tasks</a:t>
            </a:r>
          </a:p>
          <a:p>
            <a:r>
              <a:rPr lang="en-US" b="1" dirty="0" smtClean="0"/>
              <a:t>Firefox and Chrome are great for Drupal Admin work</a:t>
            </a:r>
          </a:p>
          <a:p>
            <a:r>
              <a:rPr lang="en-US" dirty="0" smtClean="0"/>
              <a:t>Microsoft IE is pretty good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DO NOT USE OPERA or Safari when maintaining Drupal sites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OPERA &amp; Safari have cache issues that throw some bizarre error messages and mess up your site</a:t>
            </a:r>
          </a:p>
          <a:p>
            <a:pPr lvl="1"/>
            <a:r>
              <a:rPr lang="en-US" dirty="0" smtClean="0"/>
              <a:t>I have had bad luck using Safari for Drupal management. These issues were not as bad as the ones I had with OPERA.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EA983-F907-B545-8048-556CB56812A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8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40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About the Drupal Build Scripts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2821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Softaculous</a:t>
            </a:r>
            <a:r>
              <a:rPr lang="en-US" sz="3600" dirty="0" smtClean="0"/>
              <a:t> Drupal build scripts have a hard coded email value of “</a:t>
            </a:r>
            <a:r>
              <a:rPr lang="en-US" sz="3600" b="1" dirty="0" smtClean="0"/>
              <a:t>admin</a:t>
            </a:r>
            <a:r>
              <a:rPr lang="en-US" sz="3600" dirty="0" smtClean="0"/>
              <a:t>” at your domain.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To prevent any Drupal Email issues, we should check that an “admin” email account exists on our shared Web Host and if it doesn’t exists, create one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DFE8-266A-0740-9D97-61B05FABBFE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8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4062"/>
          </a:xfrm>
        </p:spPr>
        <p:txBody>
          <a:bodyPr>
            <a:normAutofit/>
          </a:bodyPr>
          <a:lstStyle/>
          <a:p>
            <a:r>
              <a:rPr lang="en-US" dirty="0" smtClean="0"/>
              <a:t>Note About the Drupal Build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4062"/>
            <a:ext cx="9144000" cy="528210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Softaculous</a:t>
            </a:r>
            <a:r>
              <a:rPr lang="en-US" dirty="0" smtClean="0"/>
              <a:t> Drupal build scripts have a hard coded email value of “</a:t>
            </a:r>
            <a:r>
              <a:rPr lang="en-US" b="1" dirty="0" smtClean="0"/>
              <a:t>admin</a:t>
            </a:r>
            <a:r>
              <a:rPr lang="en-US" dirty="0" smtClean="0"/>
              <a:t>” at your domain. </a:t>
            </a:r>
          </a:p>
          <a:p>
            <a:r>
              <a:rPr lang="en-US" dirty="0" smtClean="0"/>
              <a:t>If my domain is [</a:t>
            </a:r>
            <a:r>
              <a:rPr lang="en-US" dirty="0" err="1" smtClean="0"/>
              <a:t>michaelc1.sgedu.site</a:t>
            </a:r>
            <a:r>
              <a:rPr lang="en-US" dirty="0" smtClean="0"/>
              <a:t>] then the Drupal build script lists [</a:t>
            </a:r>
            <a:r>
              <a:rPr lang="en-US" dirty="0" err="1" smtClean="0">
                <a:solidFill>
                  <a:srgbClr val="0000FF"/>
                </a:solidFill>
              </a:rPr>
              <a:t>admin@</a:t>
            </a:r>
            <a:r>
              <a:rPr lang="en-US" dirty="0" err="1">
                <a:solidFill>
                  <a:srgbClr val="0000FF"/>
                </a:solidFill>
              </a:rPr>
              <a:t>michaelc1.</a:t>
            </a:r>
            <a:r>
              <a:rPr lang="en-US" dirty="0" err="1" smtClean="0">
                <a:solidFill>
                  <a:srgbClr val="0000FF"/>
                </a:solidFill>
              </a:rPr>
              <a:t>sgedu.site</a:t>
            </a:r>
            <a:r>
              <a:rPr lang="en-US" dirty="0" smtClean="0"/>
              <a:t>] on the build settings page.</a:t>
            </a:r>
          </a:p>
          <a:p>
            <a:r>
              <a:rPr lang="en-US" dirty="0" smtClean="0"/>
              <a:t>If my domain account does not have an email account for </a:t>
            </a:r>
            <a:r>
              <a:rPr lang="en-US" dirty="0" smtClean="0">
                <a:hlinkClick r:id="rId2"/>
              </a:rPr>
              <a:t>admin@</a:t>
            </a:r>
            <a:r>
              <a:rPr lang="en-US" dirty="0">
                <a:hlinkClick r:id="rId2"/>
              </a:rPr>
              <a:t>michaelc1.</a:t>
            </a:r>
            <a:r>
              <a:rPr lang="en-US" dirty="0" smtClean="0">
                <a:hlinkClick r:id="rId2"/>
              </a:rPr>
              <a:t>sgedu.site</a:t>
            </a:r>
            <a:r>
              <a:rPr lang="en-US" dirty="0" smtClean="0"/>
              <a:t> my Drupal site will not send emails correctly</a:t>
            </a:r>
          </a:p>
          <a:p>
            <a:r>
              <a:rPr lang="en-US" dirty="0" smtClean="0"/>
              <a:t>Also – adding the email account after the fact may not fix the problem</a:t>
            </a:r>
          </a:p>
          <a:p>
            <a:r>
              <a:rPr lang="en-US" dirty="0" smtClean="0"/>
              <a:t>To prevent any Drupal Email issues, check for an “admin” email account and create one if it does not exist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A3F5E-BE13-D346-BC9F-C88D084303C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3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Access Email Account Manager</a:t>
            </a:r>
            <a:br>
              <a:rPr lang="en-US" dirty="0" smtClean="0"/>
            </a:br>
            <a:r>
              <a:rPr lang="en-US" dirty="0" smtClean="0"/>
              <a:t>through </a:t>
            </a:r>
            <a:r>
              <a:rPr lang="en-US" dirty="0" err="1" smtClean="0"/>
              <a:t>cPanel</a:t>
            </a:r>
            <a:endParaRPr lang="en-US" dirty="0"/>
          </a:p>
        </p:txBody>
      </p:sp>
      <p:pic>
        <p:nvPicPr>
          <p:cNvPr id="7" name="Content Placeholder 6" descr="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97" b="-899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B3D53-492D-0B42-B7E8-BD18B36CC4F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Drupal 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08139-38FB-004F-9B54-8E31D31079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3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1853</Words>
  <Application>Microsoft Macintosh PowerPoint</Application>
  <PresentationFormat>On-screen Show (4:3)</PresentationFormat>
  <Paragraphs>342</Paragraphs>
  <Slides>69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Creating Drupal 8 Sites on SiteGround</vt:lpstr>
      <vt:lpstr>SiteGround Shared Web Host  Account Costs</vt:lpstr>
      <vt:lpstr>SiteGround Cloud Hosting Costs</vt:lpstr>
      <vt:lpstr>Access SiteGround &amp; Login</vt:lpstr>
      <vt:lpstr>Access SiteGround, Select My Accounts</vt:lpstr>
      <vt:lpstr>Select “Go to cPanel” button</vt:lpstr>
      <vt:lpstr>Note About the Drupal Build Scripts</vt:lpstr>
      <vt:lpstr>Note About the Drupal Build Scripts</vt:lpstr>
      <vt:lpstr>Access Email Account Manager through cPanel</vt:lpstr>
      <vt:lpstr>Is there an “admin” email account for the domain?  ANSWER: No. There is a subdomain email account admin@support.michaelc1.sgedu.site  but no account for admin@michaelc1.sgedu.site </vt:lpstr>
      <vt:lpstr>Create Email Account for admin @ webhost domain my domain is michaelc1@sgedu.site</vt:lpstr>
      <vt:lpstr>(1) Verify Success Message (2) Return to cPanel to build a Drupal site</vt:lpstr>
      <vt:lpstr>Scroll down to the AUTOINSTALLERS section</vt:lpstr>
      <vt:lpstr>If the Drupal icon EXISTS Hover Over it</vt:lpstr>
      <vt:lpstr>Then select the Install button</vt:lpstr>
      <vt:lpstr>If the Drupal Icon does not EXIST Enter Drupal in the Search widget</vt:lpstr>
      <vt:lpstr>Select the Drupal 8 icon</vt:lpstr>
      <vt:lpstr>Fill Out the The Software Setup  Form</vt:lpstr>
      <vt:lpstr>Best Practices For Creating Drupal Sites</vt:lpstr>
      <vt:lpstr>Select the Install link</vt:lpstr>
      <vt:lpstr>Now its decision time We want to build a Drupal 8 site Select the version dropdown 8.x  (Where x is the most current version)</vt:lpstr>
      <vt:lpstr>Create a Drupal 8 site – Enter a D8 version, Enter the In Directory name</vt:lpstr>
      <vt:lpstr>In Directory must be all lower case  with no embedded spaces This example: myfristdrupal8site</vt:lpstr>
      <vt:lpstr>(1) Keep the default CRON settings – Mine are 2 4 * * *  (DO NOT CHANGE CRON)  (2) The Site Name</vt:lpstr>
      <vt:lpstr>(1) CRON – see previous slide</vt:lpstr>
      <vt:lpstr>What Is CRON ?</vt:lpstr>
      <vt:lpstr>CRON Time Format Settings</vt:lpstr>
      <vt:lpstr>Translating CRON Time Settings</vt:lpstr>
      <vt:lpstr>(2) Enter the Site Name (Mixed Case &amp; Spaces are FINE)  (3) Enter the Site Administrator Username (RECORD this somewhere)  (4) Enter password (at least 60/100 strong) (RECORD this somewhere)   (5) Make sure this admin email account exists on the web host before creating the Drupal site</vt:lpstr>
      <vt:lpstr>What are the attributes of a strong password? Source: https://strongpasswordgenerator.com/</vt:lpstr>
      <vt:lpstr>(6) Select the (+) to expand the Advanced Options section</vt:lpstr>
      <vt:lpstr>Record the database name and prefix then press the Install button to build the site</vt:lpstr>
      <vt:lpstr>SiteGround Building your Drupal 8 site</vt:lpstr>
      <vt:lpstr>When SiteGround Complete the site build it displays this congratulations page with (A) front end and (B) back end site links</vt:lpstr>
      <vt:lpstr>Select the backend link and login to your site</vt:lpstr>
      <vt:lpstr>After Created a Drupal 8 site, immediately harden it – to protect it</vt:lpstr>
      <vt:lpstr>Select the Configuration Link</vt:lpstr>
      <vt:lpstr>Harden Drupal 7 Sites Select Admin tool bar, Configuration &gt; Account settings</vt:lpstr>
      <vt:lpstr>Change Registration and Cancelation to Administrators only</vt:lpstr>
      <vt:lpstr>Scroll to the bottom of the Account settings page and press “Save configuration”</vt:lpstr>
      <vt:lpstr>SiteGround Drupal 8 Notification Email</vt:lpstr>
      <vt:lpstr>Drupal 8 – Front End – Login Upper Right</vt:lpstr>
      <vt:lpstr>Login to Drupal 8 Site</vt:lpstr>
      <vt:lpstr>Drupal 8 Backend – Extended View Admin Menu Along Top </vt:lpstr>
      <vt:lpstr>Drupal 8 – Compressed view – Admin menu along left side</vt:lpstr>
      <vt:lpstr>Immediately Harden the Drupal 8 site </vt:lpstr>
      <vt:lpstr>Registration and Cancelation updated</vt:lpstr>
      <vt:lpstr>Scroll to the bottom of the page and save your changes</vt:lpstr>
      <vt:lpstr>If you see the message about problems with your Drupal installation, select the link to navigate to the Status Report</vt:lpstr>
      <vt:lpstr>On the D8 Status report page, scroll down</vt:lpstr>
      <vt:lpstr>IF you see this Trust Host Settings Error Message – We need to fix it</vt:lpstr>
      <vt:lpstr>Understanding the Trust Host Settings Error</vt:lpstr>
      <vt:lpstr>Fixing the Drupal 8 (D8) Trust Error</vt:lpstr>
      <vt:lpstr>PowerPoint Presentation</vt:lpstr>
      <vt:lpstr>cPanel &gt; FILES &gt; File Manager</vt:lpstr>
      <vt:lpstr>Please check the Show Hidden Files (dotfiles) and the press Go</vt:lpstr>
      <vt:lpstr>Background before finding and editing the settings.php</vt:lpstr>
      <vt:lpstr>Background before finding and editing the settings.php</vt:lpstr>
      <vt:lpstr>Drupal 8 site as the web root site</vt:lpstr>
      <vt:lpstr>An In Directory Drupal 8 site </vt:lpstr>
      <vt:lpstr>Folder and file permissions must both changed before you can edit the file</vt:lpstr>
      <vt:lpstr>Set Default permissions from 0555 to 0755</vt:lpstr>
      <vt:lpstr>Example of clicking on Perms to reset the settings.php file permissions from 0444  0755</vt:lpstr>
      <vt:lpstr>To EDIT the settings.php, select and right click and select Code Edit</vt:lpstr>
      <vt:lpstr>settings.php Mods my domain is michaelc1.sgedu.site My trust array item value is  ‘^michaelc1\.sgedu.\site$’</vt:lpstr>
      <vt:lpstr>settings.php – code block for Trusted host configuration Lines 671 – 705 commented out</vt:lpstr>
      <vt:lpstr>Re-fresh Status Report – Trusted Host Error id fixed</vt:lpstr>
      <vt:lpstr>Fixing Trusted Host Error 2017 For an In-directory Site on CMS-Freelancers</vt:lpstr>
      <vt:lpstr>Browsers For Managing Drupal Sites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Drupal 8 Sites on SiteGround</dc:title>
  <dc:creator>Michael H Chase</dc:creator>
  <cp:lastModifiedBy>Michael H Chase</cp:lastModifiedBy>
  <cp:revision>10</cp:revision>
  <dcterms:created xsi:type="dcterms:W3CDTF">2017-05-06T16:31:33Z</dcterms:created>
  <dcterms:modified xsi:type="dcterms:W3CDTF">2017-05-09T22:18:26Z</dcterms:modified>
</cp:coreProperties>
</file>